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61" r:id="rId2"/>
    <p:sldId id="337" r:id="rId3"/>
    <p:sldId id="310" r:id="rId4"/>
    <p:sldId id="314" r:id="rId5"/>
    <p:sldId id="335" r:id="rId6"/>
    <p:sldId id="336" r:id="rId7"/>
    <p:sldId id="339" r:id="rId8"/>
    <p:sldId id="340" r:id="rId9"/>
    <p:sldId id="33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" initials="Ю" lastIdx="1" clrIdx="0">
    <p:extLst>
      <p:ext uri="{19B8F6BF-5375-455C-9EA6-DF929625EA0E}">
        <p15:presenceInfo xmlns:p15="http://schemas.microsoft.com/office/powerpoint/2012/main" userId="Юли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68A0"/>
    <a:srgbClr val="00B050"/>
    <a:srgbClr val="548235"/>
    <a:srgbClr val="C00000"/>
    <a:srgbClr val="BF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96357" autoAdjust="0"/>
  </p:normalViewPr>
  <p:slideViewPr>
    <p:cSldViewPr snapToGrid="0">
      <p:cViewPr varScale="1">
        <p:scale>
          <a:sx n="74" d="100"/>
          <a:sy n="74" d="100"/>
        </p:scale>
        <p:origin x="6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663A3-78E0-4AFF-9A26-F8F3A050A8AF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CE6C8-DF0D-4D07-8C60-6521FB1E9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847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CE6C8-DF0D-4D07-8C60-6521FB1E950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600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CE6C8-DF0D-4D07-8C60-6521FB1E950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348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CE6C8-DF0D-4D07-8C60-6521FB1E950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649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CE6C8-DF0D-4D07-8C60-6521FB1E950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148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C8D53-0EC2-4305-BD38-BBDBE7A79576}" type="datetime1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CE44-75EE-48E5-B96B-65B01CF65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334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41EA-20F1-4664-B872-8203F2D61799}" type="datetime1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CE44-75EE-48E5-B96B-65B01CF65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693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A80E9-9372-4B84-B2E8-6E4194E86191}" type="datetime1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CE44-75EE-48E5-B96B-65B01CF65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708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CF90-0BF2-4765-86FD-7D3192C9C4D2}" type="datetime1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CE44-75EE-48E5-B96B-65B01CF65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88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360AD-1329-4537-96F8-5D60366748F6}" type="datetime1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CE44-75EE-48E5-B96B-65B01CF65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196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4422-1FA8-46DB-9C27-88C7937DDAE2}" type="datetime1">
              <a:rPr lang="ru-RU" smtClean="0"/>
              <a:t>03.12.2020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CE44-75EE-48E5-B96B-65B01CF65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369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33B4-8EE2-40F4-90C2-D047E07A141D}" type="datetime1">
              <a:rPr lang="ru-RU" smtClean="0"/>
              <a:t>03.12.2020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CE44-75EE-48E5-B96B-65B01CF65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930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A5F1-F4CF-454E-BB9F-0F49266E4732}" type="datetime1">
              <a:rPr lang="ru-RU" smtClean="0"/>
              <a:t>03.12.2020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CE44-75EE-48E5-B96B-65B01CF65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47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06CA9-C6CA-4E93-8265-1CCBF3C31CC4}" type="datetime1">
              <a:rPr lang="ru-RU" smtClean="0"/>
              <a:t>03.12.2020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CE44-75EE-48E5-B96B-65B01CF65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26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D6C-45E6-4443-9033-52AB77E33FAA}" type="datetime1">
              <a:rPr lang="ru-RU" smtClean="0"/>
              <a:t>03.12.2020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CE44-75EE-48E5-B96B-65B01CF65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63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9E79-A210-4102-8D90-E86B4A72C86E}" type="datetime1">
              <a:rPr lang="ru-RU" smtClean="0"/>
              <a:t>03.12.2020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CE44-75EE-48E5-B96B-65B01CF65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469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C1F82-FC75-497B-8B69-826A1362E6E1}" type="datetime1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CCE44-75EE-48E5-B96B-65B01CF65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98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карта сибсогл обре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solidFill>
            <a:srgbClr val="2768A0"/>
          </a:solidFill>
          <a:ln>
            <a:noFill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93718" y="1565346"/>
            <a:ext cx="11167872" cy="5169408"/>
          </a:xfrm>
          <a:prstGeom prst="rect">
            <a:avLst/>
          </a:prstGeom>
          <a:solidFill>
            <a:srgbClr val="2768A0">
              <a:alpha val="81000"/>
            </a:srgbClr>
          </a:solidFill>
          <a:effectLst>
            <a:softEdge rad="304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60" y="214291"/>
            <a:ext cx="2317022" cy="9286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10416" y="6089294"/>
            <a:ext cx="3952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www.sibacc.ru</a:t>
            </a:r>
            <a:endParaRPr lang="ru-RU" sz="2800" b="1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1E2081F-4853-42C6-BCD4-B028A814C6D5}"/>
              </a:ext>
            </a:extLst>
          </p:cNvPr>
          <p:cNvSpPr/>
          <p:nvPr/>
        </p:nvSpPr>
        <p:spPr>
          <a:xfrm>
            <a:off x="190500" y="1442099"/>
            <a:ext cx="1187869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позиции Министерства финансов Российской Федерации на перечень </a:t>
            </a:r>
          </a:p>
          <a:p>
            <a:pPr algn="ctr"/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предложений по обеспечению устойчивости региональных экономик </a:t>
            </a:r>
          </a:p>
          <a:p>
            <a:pPr algn="ctr"/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условиях распространения новой </a:t>
            </a:r>
            <a:r>
              <a:rPr 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коронавирусной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инфекции</a:t>
            </a:r>
          </a:p>
        </p:txBody>
      </p:sp>
    </p:spTree>
    <p:extLst>
      <p:ext uri="{BB962C8B-B14F-4D97-AF65-F5344CB8AC3E}">
        <p14:creationId xmlns:p14="http://schemas.microsoft.com/office/powerpoint/2010/main" val="275585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1"/>
            <a:ext cx="12192000" cy="1042867"/>
          </a:xfrm>
          <a:prstGeom prst="rect">
            <a:avLst/>
          </a:prstGeom>
          <a:solidFill>
            <a:srgbClr val="276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600" i="1" dirty="0">
              <a:solidFill>
                <a:schemeClr val="bg1"/>
              </a:solidFill>
            </a:endParaRPr>
          </a:p>
          <a:p>
            <a:pPr algn="r"/>
            <a:endParaRPr lang="ru-RU" sz="1600" i="1" dirty="0">
              <a:solidFill>
                <a:schemeClr val="bg1"/>
              </a:solidFill>
            </a:endParaRPr>
          </a:p>
          <a:p>
            <a:pPr algn="r"/>
            <a:endParaRPr lang="ru-RU" sz="1600" b="1" i="1" dirty="0">
              <a:solidFill>
                <a:schemeClr val="bg1"/>
              </a:solidFill>
            </a:endParaRPr>
          </a:p>
          <a:p>
            <a:pPr marL="342900" indent="-342900" algn="just">
              <a:buFontTx/>
              <a:buChar char="-"/>
            </a:pPr>
            <a:endParaRPr lang="ru-RU" sz="4000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88" y="44697"/>
            <a:ext cx="2268905" cy="90940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DEA786D-48DD-4F46-9BC1-D56A9A534372}"/>
              </a:ext>
            </a:extLst>
          </p:cNvPr>
          <p:cNvSpPr/>
          <p:nvPr/>
        </p:nvSpPr>
        <p:spPr>
          <a:xfrm>
            <a:off x="2107792" y="0"/>
            <a:ext cx="100842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Заседания рабочей группы по совершенствованию межбюджетных отношений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09EA28C-57A5-45BC-927E-F78274473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A31CCE44-75EE-48E5-B96B-65B01CF65DBE}" type="slidenum">
              <a:rPr lang="ru-RU" smtClean="0"/>
              <a:t>2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2AD76F7-5BEE-419B-86B4-48C0D8911DB7}"/>
              </a:ext>
            </a:extLst>
          </p:cNvPr>
          <p:cNvSpPr txBox="1"/>
          <p:nvPr/>
        </p:nvSpPr>
        <p:spPr>
          <a:xfrm>
            <a:off x="8336071" y="1161026"/>
            <a:ext cx="3718184" cy="1938992"/>
          </a:xfrm>
          <a:prstGeom prst="rect">
            <a:avLst/>
          </a:prstGeom>
          <a:solidFill>
            <a:srgbClr val="2768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итогам заседаний предложения рабочей группы направлены в Минфин России письмами:</a:t>
            </a:r>
          </a:p>
          <a:p>
            <a:pPr marL="342900" indent="-342900" algn="ctr">
              <a:buFontTx/>
              <a:buChar char="-"/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05.12.2019 № 01-387</a:t>
            </a:r>
          </a:p>
          <a:p>
            <a:pPr marL="342900" indent="-342900" algn="ctr">
              <a:buFontTx/>
              <a:buChar char="-"/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29.05.2020 № 01-195</a:t>
            </a:r>
          </a:p>
        </p:txBody>
      </p:sp>
      <p:pic>
        <p:nvPicPr>
          <p:cNvPr id="1026" name="Picture 2" descr="8N8A18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25" y="1784866"/>
            <a:ext cx="2468611" cy="164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84812" y="1950848"/>
            <a:ext cx="7302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августа 2019 года </a:t>
            </a:r>
          </a:p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городе Красноярске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4812" y="4391404"/>
            <a:ext cx="6622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февраля 2020 года </a:t>
            </a:r>
          </a:p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городе Томске </a:t>
            </a:r>
          </a:p>
        </p:txBody>
      </p:sp>
      <p:pic>
        <p:nvPicPr>
          <p:cNvPr id="12" name="Рисунок 11" descr="G:\Документы МАСС\Исполком МАСС\3.1. Аппарат Председателя\02.Информационный центр\АРХИВ МУЛЬТИМЕДИА\2020 год\фото\Февраль. РГ межбюдетные отношения Томск\IMG_341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25" y="4195369"/>
            <a:ext cx="2468611" cy="1753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/>
          <p:nvPr/>
        </p:nvPicPr>
        <p:blipFill rotWithShape="1">
          <a:blip r:embed="rId6"/>
          <a:srcRect l="37842" t="17769" r="37947" b="22147"/>
          <a:stretch/>
        </p:blipFill>
        <p:spPr bwMode="auto">
          <a:xfrm>
            <a:off x="10197588" y="3262984"/>
            <a:ext cx="1946955" cy="29084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7"/>
          <a:srcRect l="37199" t="17111" r="38909" b="22148"/>
          <a:stretch/>
        </p:blipFill>
        <p:spPr bwMode="auto">
          <a:xfrm>
            <a:off x="8117457" y="3250818"/>
            <a:ext cx="1994411" cy="29084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917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1"/>
            <a:ext cx="12192000" cy="1042867"/>
          </a:xfrm>
          <a:prstGeom prst="rect">
            <a:avLst/>
          </a:prstGeom>
          <a:solidFill>
            <a:srgbClr val="276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600" i="1" dirty="0">
              <a:solidFill>
                <a:schemeClr val="bg1"/>
              </a:solidFill>
            </a:endParaRPr>
          </a:p>
          <a:p>
            <a:pPr algn="r"/>
            <a:endParaRPr lang="ru-RU" sz="1600" i="1" dirty="0">
              <a:solidFill>
                <a:schemeClr val="bg1"/>
              </a:solidFill>
            </a:endParaRPr>
          </a:p>
          <a:p>
            <a:pPr algn="r"/>
            <a:endParaRPr lang="ru-RU" sz="1600" b="1" i="1" dirty="0">
              <a:solidFill>
                <a:schemeClr val="bg1"/>
              </a:solidFill>
            </a:endParaRPr>
          </a:p>
          <a:p>
            <a:pPr marL="342900" indent="-342900" algn="just">
              <a:buFontTx/>
              <a:buChar char="-"/>
            </a:pPr>
            <a:endParaRPr lang="ru-RU" sz="4000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46" y="134350"/>
            <a:ext cx="2268905" cy="90940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DEA786D-48DD-4F46-9BC1-D56A9A534372}"/>
              </a:ext>
            </a:extLst>
          </p:cNvPr>
          <p:cNvSpPr/>
          <p:nvPr/>
        </p:nvSpPr>
        <p:spPr>
          <a:xfrm>
            <a:off x="2107792" y="134350"/>
            <a:ext cx="10084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Краткая информация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09EA28C-57A5-45BC-927E-F78274473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013"/>
            <a:ext cx="2743200" cy="365125"/>
          </a:xfrm>
        </p:spPr>
        <p:txBody>
          <a:bodyPr/>
          <a:lstStyle/>
          <a:p>
            <a:fld id="{A31CCE44-75EE-48E5-B96B-65B01CF65DBE}" type="slidenum">
              <a:rPr lang="ru-RU" smtClean="0"/>
              <a:t>3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4814168-70E4-4F90-B300-55871C375AC2}"/>
              </a:ext>
            </a:extLst>
          </p:cNvPr>
          <p:cNvSpPr txBox="1"/>
          <p:nvPr/>
        </p:nvSpPr>
        <p:spPr>
          <a:xfrm>
            <a:off x="4035157" y="1660726"/>
            <a:ext cx="8086725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Учитывая значительное увеличение в 2020 году выпадающих доходов субъектов РФ – членов МАСС, а также существенную экономическую дифференциацию сибирских регионов основные предложения субъектов РФ – членов МАСС были связаны </a:t>
            </a:r>
            <a:r>
              <a:rPr lang="ru-RU" sz="19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увеличением собственных доходов бюджетов, а также смягчением федеральной государственной политики в части предоставления межбюджетных трансфертов регионам и софинансирования региональных мероприятий.</a:t>
            </a: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just"/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Минфин России не поддержал предложения, которые с точки зрения федерального органа предполагают:</a:t>
            </a:r>
          </a:p>
          <a:p>
            <a:pPr algn="just"/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негативное отражение качества организации бюджетного процесса субъектов РФ, в особенности высокодотационных;</a:t>
            </a:r>
          </a:p>
          <a:p>
            <a:pPr algn="just"/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увеличение выпадающих доходов федерального бюджета, что негативно скажется на реализации государственной политики в части предоставления регионам межбюджетных трансфертов на реализацию субъектами РФ важных задач, в том числе региональных проектов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2AD76F7-5BEE-419B-86B4-48C0D8911DB7}"/>
              </a:ext>
            </a:extLst>
          </p:cNvPr>
          <p:cNvSpPr txBox="1"/>
          <p:nvPr/>
        </p:nvSpPr>
        <p:spPr>
          <a:xfrm>
            <a:off x="2218627" y="1150653"/>
            <a:ext cx="7409695" cy="400110"/>
          </a:xfrm>
          <a:prstGeom prst="rect">
            <a:avLst/>
          </a:prstGeom>
          <a:solidFill>
            <a:srgbClr val="2768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 Минфина России от 30.06.2020 № 06-01-09/56433</a:t>
            </a:r>
          </a:p>
        </p:txBody>
      </p:sp>
      <p:pic>
        <p:nvPicPr>
          <p:cNvPr id="8" name="Карта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DAB189EF-32DC-4EE9-93EB-2BB2C68046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9" t="13872" r="24862" b="3268"/>
          <a:stretch/>
        </p:blipFill>
        <p:spPr>
          <a:xfrm>
            <a:off x="-168205" y="1909377"/>
            <a:ext cx="4281687" cy="3663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477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1"/>
            <a:ext cx="12192000" cy="1042867"/>
          </a:xfrm>
          <a:prstGeom prst="rect">
            <a:avLst/>
          </a:prstGeom>
          <a:solidFill>
            <a:srgbClr val="276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600" i="1" dirty="0">
              <a:solidFill>
                <a:schemeClr val="bg1"/>
              </a:solidFill>
            </a:endParaRPr>
          </a:p>
          <a:p>
            <a:pPr algn="r"/>
            <a:endParaRPr lang="ru-RU" sz="1600" i="1" dirty="0">
              <a:solidFill>
                <a:schemeClr val="bg1"/>
              </a:solidFill>
            </a:endParaRPr>
          </a:p>
          <a:p>
            <a:pPr algn="r"/>
            <a:endParaRPr lang="ru-RU" sz="1600" b="1" i="1" dirty="0">
              <a:solidFill>
                <a:schemeClr val="bg1"/>
              </a:solidFill>
            </a:endParaRPr>
          </a:p>
          <a:p>
            <a:pPr marL="342900" indent="-342900" algn="just">
              <a:buFontTx/>
              <a:buChar char="-"/>
            </a:pPr>
            <a:endParaRPr lang="ru-RU" sz="4000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46" y="134350"/>
            <a:ext cx="2268905" cy="90940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DEA786D-48DD-4F46-9BC1-D56A9A534372}"/>
              </a:ext>
            </a:extLst>
          </p:cNvPr>
          <p:cNvSpPr/>
          <p:nvPr/>
        </p:nvSpPr>
        <p:spPr>
          <a:xfrm>
            <a:off x="2107792" y="134350"/>
            <a:ext cx="10084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Пояснения Минфина России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09EA28C-57A5-45BC-927E-F78274473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A31CCE44-75EE-48E5-B96B-65B01CF65DBE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595976"/>
              </p:ext>
            </p:extLst>
          </p:nvPr>
        </p:nvGraphicFramePr>
        <p:xfrm>
          <a:off x="412124" y="1841678"/>
          <a:ext cx="11502785" cy="2514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49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266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011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8334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Продлить до 2024 года включительно положение пункта 2.1 статьи 283 Налогового кодекса Российской Федерации по ограничению переноса убытков налогоплательщиков,</a:t>
                      </a:r>
                      <a:r>
                        <a:rPr lang="ru-RU" sz="2000" b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полученных в предыдущих периодах, в размере не более 50 процентов налоговой базы текущего отчетного (налогового) периода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Предложение учтено частично, принято решение о продлении положения пункта 2.1. ст. 283 Налогового кодекса РФ до 2021 года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093136"/>
              </p:ext>
            </p:extLst>
          </p:nvPr>
        </p:nvGraphicFramePr>
        <p:xfrm>
          <a:off x="399245" y="1236373"/>
          <a:ext cx="11515663" cy="521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89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308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959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197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Предложение региона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Пояснение Минфина России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8" name="Рисунок 27" descr="G:\Документы МАСС\Исполком МАСС\3.1. Аппарат Председателя\02.Информационный центр\АРХИВ МУЛЬТИМЕДИА\2020 год\фото\Февраль. РГ межбюдетные отношения Томск\IMG_34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317" y="4588733"/>
            <a:ext cx="2848888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 descr="Финансы страхования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845" y="4588733"/>
            <a:ext cx="28575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Что такое финансы - определение, функции, роль в экономик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24" y="4614982"/>
            <a:ext cx="3000598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64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1"/>
            <a:ext cx="12192000" cy="1042867"/>
          </a:xfrm>
          <a:prstGeom prst="rect">
            <a:avLst/>
          </a:prstGeom>
          <a:solidFill>
            <a:srgbClr val="276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600" i="1" dirty="0">
              <a:solidFill>
                <a:schemeClr val="bg1"/>
              </a:solidFill>
            </a:endParaRPr>
          </a:p>
          <a:p>
            <a:pPr algn="r"/>
            <a:endParaRPr lang="ru-RU" sz="1600" i="1" dirty="0">
              <a:solidFill>
                <a:schemeClr val="bg1"/>
              </a:solidFill>
            </a:endParaRPr>
          </a:p>
          <a:p>
            <a:pPr algn="r"/>
            <a:endParaRPr lang="ru-RU" sz="1600" b="1" i="1" dirty="0">
              <a:solidFill>
                <a:schemeClr val="bg1"/>
              </a:solidFill>
            </a:endParaRPr>
          </a:p>
          <a:p>
            <a:pPr marL="342900" indent="-342900" algn="just">
              <a:buFontTx/>
              <a:buChar char="-"/>
            </a:pPr>
            <a:endParaRPr lang="ru-RU" sz="4000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46" y="134350"/>
            <a:ext cx="2268905" cy="90940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DEA786D-48DD-4F46-9BC1-D56A9A534372}"/>
              </a:ext>
            </a:extLst>
          </p:cNvPr>
          <p:cNvSpPr/>
          <p:nvPr/>
        </p:nvSpPr>
        <p:spPr>
          <a:xfrm>
            <a:off x="2107792" y="134350"/>
            <a:ext cx="10084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Пояснения Минфина России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384323"/>
              </p:ext>
            </p:extLst>
          </p:nvPr>
        </p:nvGraphicFramePr>
        <p:xfrm>
          <a:off x="412124" y="1928611"/>
          <a:ext cx="11384924" cy="32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59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827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362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Ввести на федеральном уровне плату в счет возмещения вреда, причиняемого автомобильным дорогам общего пользования регионального или межмуниципального значения, местного значения транспортными средствами, имеющими разрешенную максимальную массу свыше 12 тонн, с зачислением по нормативу 100 процентов в соответствующий уровень бюджета и отнесением указанной платы к обязательным источникам ассигнований соответствующих дорожных фондов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Предложение требует дополнительной проработки в том числе, в части сравнения (в разрезе субъектов Российской Федерации и муниципальных образований) прогнозного объема дополнительных доходов бюджетов бюджетной системы Российской Федерации и прогнозного объема дополнительных расходов бюджетов бюджетной системы Российской Федерации в случае его реализации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677444"/>
              </p:ext>
            </p:extLst>
          </p:nvPr>
        </p:nvGraphicFramePr>
        <p:xfrm>
          <a:off x="399245" y="1236373"/>
          <a:ext cx="11397802" cy="521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87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773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417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197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Предложение региона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Пояснение Минфина России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074" name="Picture 2" descr="Финансовая математика | Проек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56" y="5352591"/>
            <a:ext cx="1957733" cy="136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920B083A-144A-4603-89FC-5AEE10752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024" y="5320180"/>
            <a:ext cx="2152659" cy="143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G:\Документы МАСС\Исполком МАСС\3.1. Аппарат Председателя\02.Информационный центр\АРХИВ МУЛЬТИМЕДИА\2020 год\фото\Февраль. РГ межбюдетные отношения Томск\IMG_3416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84" b="3032"/>
          <a:stretch/>
        </p:blipFill>
        <p:spPr bwMode="auto">
          <a:xfrm>
            <a:off x="6583749" y="5320180"/>
            <a:ext cx="1968346" cy="13823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AutoShape 6" descr="Министерство финансов Российской Федерации — Википедия"/>
          <p:cNvSpPr>
            <a:spLocks noChangeAspect="1" noChangeArrowheads="1"/>
          </p:cNvSpPr>
          <p:nvPr/>
        </p:nvSpPr>
        <p:spPr bwMode="auto">
          <a:xfrm>
            <a:off x="10083621" y="618640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SPN Communicatio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968" y="5242542"/>
            <a:ext cx="2433079" cy="134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98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1"/>
            <a:ext cx="12192000" cy="1042867"/>
          </a:xfrm>
          <a:prstGeom prst="rect">
            <a:avLst/>
          </a:prstGeom>
          <a:solidFill>
            <a:srgbClr val="276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600" i="1" dirty="0">
              <a:solidFill>
                <a:schemeClr val="bg1"/>
              </a:solidFill>
            </a:endParaRPr>
          </a:p>
          <a:p>
            <a:pPr algn="r"/>
            <a:endParaRPr lang="ru-RU" sz="1600" i="1" dirty="0">
              <a:solidFill>
                <a:schemeClr val="bg1"/>
              </a:solidFill>
            </a:endParaRPr>
          </a:p>
          <a:p>
            <a:pPr algn="r"/>
            <a:endParaRPr lang="ru-RU" sz="1600" b="1" i="1" dirty="0">
              <a:solidFill>
                <a:schemeClr val="bg1"/>
              </a:solidFill>
            </a:endParaRPr>
          </a:p>
          <a:p>
            <a:pPr marL="342900" indent="-342900" algn="just">
              <a:buFontTx/>
              <a:buChar char="-"/>
            </a:pPr>
            <a:endParaRPr lang="ru-RU" sz="4000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46" y="134350"/>
            <a:ext cx="2268905" cy="90940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DEA786D-48DD-4F46-9BC1-D56A9A534372}"/>
              </a:ext>
            </a:extLst>
          </p:cNvPr>
          <p:cNvSpPr/>
          <p:nvPr/>
        </p:nvSpPr>
        <p:spPr>
          <a:xfrm>
            <a:off x="2107792" y="134350"/>
            <a:ext cx="10084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Пояснения Минфина России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09EA28C-57A5-45BC-927E-F78274473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CE44-75EE-48E5-B96B-65B01CF65DBE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449838"/>
              </p:ext>
            </p:extLst>
          </p:nvPr>
        </p:nvGraphicFramePr>
        <p:xfrm>
          <a:off x="74281" y="1627759"/>
          <a:ext cx="11997645" cy="5038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28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367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180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385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Увеличить объем субвенции, предоставляемой из бюджета Федерального фонда обязательного медицинского страхования, бюджетам территориальных фондов обязательного медицинского страхования на осуществление переданных органам государственной власти субъектов Российской Федерации полномочий Российской Федерации в сфере обязательного медицинского страхования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ru-RU" sz="13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Предложение требует дополнительного обоснования и оценки, в том числе путем дальнейшего совершенствования методики</a:t>
                      </a:r>
                    </a:p>
                    <a:p>
                      <a:pPr algn="just"/>
                      <a:r>
                        <a:rPr lang="ru-RU" sz="13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распределения субвенций и применяемых в ней коэффициентов. При этом объем субвенции возможно увеличить за счет снятия ограничения с коэффициента ценовой дифференциации бюджетных услуг. В качестве возможных источников указанного увеличения субвенции предлагается:</a:t>
                      </a:r>
                    </a:p>
                    <a:p>
                      <a:pPr algn="just"/>
                      <a:r>
                        <a:rPr lang="ru-RU" sz="13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1) поэтапное, в течение 3-5 лет, увеличение субвенции пропорционально росту доходной части бюджета фонда обязательного медицинского страхования за счет страховых взносов на обязательное медицинское страхование;</a:t>
                      </a:r>
                    </a:p>
                    <a:p>
                      <a:pPr algn="just"/>
                      <a:r>
                        <a:rPr lang="ru-RU" sz="13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2) реализация мер, направленных на повышение доступности и оптимизацию будущих расходов на оказание гражданам медицинской помощи, включая меры по реорганизации медицинских организаций с высоким уровнем износа основных фондов и наличием неиспользуемых площадей путем их замены на компактные современные медицинские организации в рамках региональных программ модернизации первичного звена здравоохранения и предусмотренной в них инвентаризации существующей сети медицинских организаций в субъектах Российской Федерации</a:t>
                      </a:r>
                      <a:endParaRPr lang="ru-RU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515288"/>
              </p:ext>
            </p:extLst>
          </p:nvPr>
        </p:nvGraphicFramePr>
        <p:xfrm>
          <a:off x="74282" y="1074774"/>
          <a:ext cx="11997645" cy="521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36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563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175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197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Предложение региона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Пояснение Минфина России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97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1"/>
            <a:ext cx="12192000" cy="1042867"/>
          </a:xfrm>
          <a:prstGeom prst="rect">
            <a:avLst/>
          </a:prstGeom>
          <a:solidFill>
            <a:srgbClr val="276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600" i="1" dirty="0">
              <a:solidFill>
                <a:schemeClr val="bg1"/>
              </a:solidFill>
            </a:endParaRPr>
          </a:p>
          <a:p>
            <a:pPr algn="r"/>
            <a:endParaRPr lang="ru-RU" sz="1600" i="1" dirty="0">
              <a:solidFill>
                <a:schemeClr val="bg1"/>
              </a:solidFill>
            </a:endParaRPr>
          </a:p>
          <a:p>
            <a:pPr algn="r"/>
            <a:endParaRPr lang="ru-RU" sz="1600" b="1" i="1" dirty="0">
              <a:solidFill>
                <a:schemeClr val="bg1"/>
              </a:solidFill>
            </a:endParaRPr>
          </a:p>
          <a:p>
            <a:pPr marL="342900" indent="-342900" algn="just">
              <a:buFontTx/>
              <a:buChar char="-"/>
            </a:pPr>
            <a:endParaRPr lang="ru-RU" sz="4000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88" y="66727"/>
            <a:ext cx="2473037" cy="99122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DEA786D-48DD-4F46-9BC1-D56A9A534372}"/>
              </a:ext>
            </a:extLst>
          </p:cNvPr>
          <p:cNvSpPr/>
          <p:nvPr/>
        </p:nvSpPr>
        <p:spPr>
          <a:xfrm>
            <a:off x="1992904" y="44697"/>
            <a:ext cx="100842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Направления дальнейшей проработки </a:t>
            </a:r>
          </a:p>
          <a:p>
            <a:pPr algn="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пояснений Минфина России</a:t>
            </a:r>
          </a:p>
          <a:p>
            <a:pPr algn="r"/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09EA28C-57A5-45BC-927E-F78274473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A31CCE44-75EE-48E5-B96B-65B01CF65DBE}" type="slidenum">
              <a:rPr lang="ru-RU" smtClean="0"/>
              <a:t>7</a:t>
            </a:fld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60A2E226-0BEB-45F0-81F6-4758C1C55C3D}"/>
              </a:ext>
            </a:extLst>
          </p:cNvPr>
          <p:cNvCxnSpPr/>
          <p:nvPr/>
        </p:nvCxnSpPr>
        <p:spPr>
          <a:xfrm>
            <a:off x="609600" y="3028139"/>
            <a:ext cx="1097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106A6FB1-1DB0-48C7-BA51-38E27C96A20F}"/>
              </a:ext>
            </a:extLst>
          </p:cNvPr>
          <p:cNvCxnSpPr/>
          <p:nvPr/>
        </p:nvCxnSpPr>
        <p:spPr>
          <a:xfrm>
            <a:off x="609600" y="4681268"/>
            <a:ext cx="1097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B31368A-219C-43B5-8AE5-AE9DFAC5EDB4}"/>
              </a:ext>
            </a:extLst>
          </p:cNvPr>
          <p:cNvSpPr txBox="1"/>
          <p:nvPr/>
        </p:nvSpPr>
        <p:spPr>
          <a:xfrm>
            <a:off x="2199735" y="1198733"/>
            <a:ext cx="9808235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kern="1200" dirty="0">
                <a:solidFill>
                  <a:srgbClr val="2768A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Взаимодействие с профильными комитетами Государственной Думы Федерального Собрания Российской Федерации, Совета Федерации Федерального Собрания Российской Федерации, представительствами субъектов РФ – членов МАСС в Москве</a:t>
            </a:r>
          </a:p>
          <a:p>
            <a:pPr algn="just"/>
            <a:r>
              <a:rPr lang="ru-RU" sz="1800" kern="1200" dirty="0">
                <a:solidFill>
                  <a:srgbClr val="2768A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800" b="1" kern="1200" dirty="0">
                <a:solidFill>
                  <a:schemeClr val="l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1) субъектах Российской Федерации</a:t>
            </a:r>
            <a:endParaRPr lang="ru-RU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0487DA1-670D-480A-9EEC-FF74F3C34C4E}"/>
              </a:ext>
            </a:extLst>
          </p:cNvPr>
          <p:cNvSpPr txBox="1"/>
          <p:nvPr/>
        </p:nvSpPr>
        <p:spPr>
          <a:xfrm>
            <a:off x="2286000" y="3306060"/>
            <a:ext cx="95925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выступления с </a:t>
            </a:r>
            <a:r>
              <a:rPr lang="ru-RU" sz="2400" dirty="0" smtClean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докладом </a:t>
            </a:r>
            <a:r>
              <a:rPr lang="ru-RU" sz="240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очередном Совете МАСС от лица членов рабочей группы МАСС </a:t>
            </a:r>
            <a:r>
              <a:rPr lang="ru-RU" sz="240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400" smtClean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совершенствованию </a:t>
            </a:r>
            <a:r>
              <a:rPr lang="ru-RU" sz="240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 </a:t>
            </a:r>
            <a:r>
              <a:rPr lang="ru-RU" sz="1800" b="1" kern="1200" dirty="0">
                <a:solidFill>
                  <a:schemeClr val="l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1) субъектах Российской Федерации</a:t>
            </a:r>
            <a:endParaRPr lang="ru-RU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8C53E02-C4AC-4B7C-8D96-0A2BB7DC81B3}"/>
              </a:ext>
            </a:extLst>
          </p:cNvPr>
          <p:cNvSpPr txBox="1"/>
          <p:nvPr/>
        </p:nvSpPr>
        <p:spPr>
          <a:xfrm>
            <a:off x="2286000" y="4839746"/>
            <a:ext cx="95509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финансово-экономического обоснования предложений с целью формирования доказательств актуальности. Привлечение к данной работе экспертов из министерств финансов субъектов РФ – членов МАСС, СО РАН, профильных ВУЗов</a:t>
            </a:r>
            <a:endParaRPr lang="ru-RU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6412F2FA-15FA-4AB2-A0F5-D6CB2E0DD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30" y="1134928"/>
            <a:ext cx="1755295" cy="175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xmlns="" id="{6E2463C7-8436-4A55-8AC2-41DFF7230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27" y="3094753"/>
            <a:ext cx="1755296" cy="151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xmlns="" id="{9D89AEE2-9DA7-49DC-A945-5CD25965D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26" y="5050341"/>
            <a:ext cx="1656897" cy="151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50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1"/>
            <a:ext cx="12192000" cy="1042867"/>
          </a:xfrm>
          <a:prstGeom prst="rect">
            <a:avLst/>
          </a:prstGeom>
          <a:solidFill>
            <a:srgbClr val="276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600" i="1" dirty="0">
              <a:solidFill>
                <a:schemeClr val="bg1"/>
              </a:solidFill>
            </a:endParaRPr>
          </a:p>
          <a:p>
            <a:pPr algn="r"/>
            <a:endParaRPr lang="ru-RU" sz="1600" b="1" i="1" dirty="0">
              <a:solidFill>
                <a:schemeClr val="bg1"/>
              </a:solidFill>
            </a:endParaRPr>
          </a:p>
          <a:p>
            <a:pPr marL="342900" indent="-342900" algn="just">
              <a:buFontTx/>
              <a:buChar char="-"/>
            </a:pPr>
            <a:endParaRPr lang="ru-RU" sz="4000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6" y="79951"/>
            <a:ext cx="2202920" cy="88296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DEA786D-48DD-4F46-9BC1-D56A9A534372}"/>
              </a:ext>
            </a:extLst>
          </p:cNvPr>
          <p:cNvSpPr/>
          <p:nvPr/>
        </p:nvSpPr>
        <p:spPr>
          <a:xfrm>
            <a:off x="402506" y="106785"/>
            <a:ext cx="11789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Планирование заседаний рабочей группы МАСС </a:t>
            </a:r>
          </a:p>
          <a:p>
            <a:pPr algn="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совершенствованию межбюджетных отношений в 2021 году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09EA28C-57A5-45BC-927E-F78274473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A31CCE44-75EE-48E5-B96B-65B01CF65DBE}" type="slidenum">
              <a:rPr lang="ru-RU" smtClean="0"/>
              <a:t>8</a:t>
            </a:fld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03F2CD4-6A68-4089-A94B-49C4E4638887}"/>
              </a:ext>
            </a:extLst>
          </p:cNvPr>
          <p:cNvSpPr txBox="1"/>
          <p:nvPr/>
        </p:nvSpPr>
        <p:spPr>
          <a:xfrm>
            <a:off x="3933645" y="2459504"/>
            <a:ext cx="762575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49580" algn="ctr"/>
            <a:r>
              <a:rPr lang="ru-RU" sz="240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2021 году предлагается запланировать проведение заседаний рабочей группы в </a:t>
            </a:r>
            <a:r>
              <a:rPr lang="en-US" sz="240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240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ru-RU" sz="240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кварталах очно или в формате </a:t>
            </a:r>
            <a:r>
              <a:rPr lang="ru-RU" sz="2400" dirty="0" err="1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видеоконференц</a:t>
            </a:r>
            <a:r>
              <a:rPr lang="ru-RU" sz="240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-связи, в зависимости от эпидемиологической ситуации с </a:t>
            </a:r>
            <a:r>
              <a:rPr lang="en-US" sz="2400" dirty="0">
                <a:solidFill>
                  <a:srgbClr val="27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endParaRPr lang="ru-RU" sz="2400" dirty="0">
              <a:solidFill>
                <a:srgbClr val="2768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xmlns="" id="{CAC24777-A002-40C7-B46C-18103ECAE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6" y="1892279"/>
            <a:ext cx="3772289" cy="326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35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карта сибсогл обре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solidFill>
            <a:srgbClr val="2768A0"/>
          </a:solidFill>
          <a:ln>
            <a:noFill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93718" y="1565346"/>
            <a:ext cx="11167872" cy="5169408"/>
          </a:xfrm>
          <a:prstGeom prst="rect">
            <a:avLst/>
          </a:prstGeom>
          <a:solidFill>
            <a:srgbClr val="2768A0">
              <a:alpha val="81000"/>
            </a:srgbClr>
          </a:solidFill>
          <a:effectLst>
            <a:softEdge rad="304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60" y="214291"/>
            <a:ext cx="2317022" cy="9286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10416" y="6089294"/>
            <a:ext cx="3952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www.sibacc.ru</a:t>
            </a:r>
            <a:endParaRPr lang="ru-RU" sz="2800" b="1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1E2081F-4853-42C6-BCD4-B028A814C6D5}"/>
              </a:ext>
            </a:extLst>
          </p:cNvPr>
          <p:cNvSpPr/>
          <p:nvPr/>
        </p:nvSpPr>
        <p:spPr>
          <a:xfrm>
            <a:off x="190500" y="1442099"/>
            <a:ext cx="1187869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позиции Министерства финансов Российской Федерации на перечень </a:t>
            </a:r>
          </a:p>
          <a:p>
            <a:pPr algn="ctr"/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предложений по обеспечению устойчивости региональных экономик </a:t>
            </a:r>
          </a:p>
          <a:p>
            <a:pPr algn="ctr"/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условиях распространения новой </a:t>
            </a:r>
            <a:r>
              <a:rPr 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коронавирусной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инфекции</a:t>
            </a:r>
          </a:p>
        </p:txBody>
      </p:sp>
    </p:spTree>
    <p:extLst>
      <p:ext uri="{BB962C8B-B14F-4D97-AF65-F5344CB8AC3E}">
        <p14:creationId xmlns:p14="http://schemas.microsoft.com/office/powerpoint/2010/main" val="215022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3210</TotalTime>
  <Words>711</Words>
  <Application>Microsoft Office PowerPoint</Application>
  <PresentationFormat>Широкоэкранный</PresentationFormat>
  <Paragraphs>96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Геннадий Гусельников</dc:creator>
  <cp:lastModifiedBy>Юлия</cp:lastModifiedBy>
  <cp:revision>194</cp:revision>
  <dcterms:created xsi:type="dcterms:W3CDTF">2020-10-27T07:41:37Z</dcterms:created>
  <dcterms:modified xsi:type="dcterms:W3CDTF">2020-12-03T08:46:37Z</dcterms:modified>
</cp:coreProperties>
</file>